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5"/>
  </p:notesMasterIdLst>
  <p:sldIdLst>
    <p:sldId id="256" r:id="rId2"/>
    <p:sldId id="274" r:id="rId3"/>
    <p:sldId id="275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2" r:id="rId12"/>
    <p:sldId id="269" r:id="rId13"/>
    <p:sldId id="281" r:id="rId14"/>
    <p:sldId id="271" r:id="rId15"/>
    <p:sldId id="268" r:id="rId16"/>
    <p:sldId id="267" r:id="rId17"/>
    <p:sldId id="276" r:id="rId18"/>
    <p:sldId id="277" r:id="rId19"/>
    <p:sldId id="278" r:id="rId20"/>
    <p:sldId id="279" r:id="rId21"/>
    <p:sldId id="280" r:id="rId22"/>
    <p:sldId id="259" r:id="rId23"/>
    <p:sldId id="27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D4D9E-59C0-44AE-A3A4-A86C0C9355D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CBC09-63B4-459F-A24D-A63BE567E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26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CBC09-63B4-459F-A24D-A63BE567E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2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3600" cap="all" baseline="0">
                <a:solidFill>
                  <a:schemeClr val="tx2"/>
                </a:solidFill>
                <a:latin typeface="Century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B7FAF7-6F06-40B0-95AB-6DE85FACEA40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Individual Design Project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48A5C2E-8068-4E4B-8383-9CF23C90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02" y="121573"/>
            <a:ext cx="1650446" cy="12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7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CCD006-8DB8-4020-B945-EADB8064244E}" type="datetime1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Individual Design Project 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9DACFC-88C4-41F1-9CCA-CC7DE6A623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352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D84F-7BF0-4554-97EB-3CE2B361BC37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Individual Design Project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DACFC-88C4-41F1-9CCA-CC7DE6A6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12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0043F-CC7D-4484-8D0F-75E4014304AC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Individual Design Project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DACFC-88C4-41F1-9CCA-CC7DE6A6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9C6D1A3-ECED-47F8-9074-06315956A4C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Individual Design Project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48A5C2E-8068-4E4B-8383-9CF23C90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02" y="121573"/>
            <a:ext cx="1650446" cy="12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9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Individual Design Project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DACFC-88C4-41F1-9CCA-CC7DE6A6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0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00C6A6-122C-4297-BA82-25B94FA2CEE2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Individual Design Project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9DACFC-88C4-41F1-9CCA-CC7DE6A623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92801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9F50-3981-4C8B-9D5F-69B5DEBE67DF}" type="datetime1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Individual Design Project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DACFC-88C4-41F1-9CCA-CC7DE6A6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5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A83E-50BE-4B2A-ADC2-447D7790E1F9}" type="datetime1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Individual Design Project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DACFC-88C4-41F1-9CCA-CC7DE6A6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3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B7D13-E2A8-49A3-A311-61D173EF4988}" type="datetime1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Individual Design Project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DACFC-88C4-41F1-9CCA-CC7DE6A6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4DAE-7CC9-4D3D-9CE3-CEA58687E2F4}" type="datetime1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Individual Design Project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DACFC-88C4-41F1-9CCA-CC7DE6A6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2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B2007E-8DD1-413C-85F5-BA771FE00E2A}" type="datetime1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Individual Design Project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9DACFC-88C4-41F1-9CCA-CC7DE6A623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767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3DDE3C7C-92C9-4D31-BD36-01124D3AE43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Individual Design Project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C59DACFC-88C4-41F1-9CCA-CC7DE6A623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263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62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sldNum="0" hdr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D397C6-E09A-481B-9F03-5B5342DDC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346" y="1496298"/>
            <a:ext cx="6270922" cy="2098226"/>
          </a:xfrm>
        </p:spPr>
        <p:txBody>
          <a:bodyPr/>
          <a:lstStyle/>
          <a:p>
            <a:r>
              <a:rPr lang="en-US" b="1" dirty="0"/>
              <a:t>PORTABLE </a:t>
            </a:r>
            <a:r>
              <a:rPr lang="en-US" b="1" dirty="0" smtClean="0"/>
              <a:t>GPS-BASED BICYCLE </a:t>
            </a:r>
            <a:r>
              <a:rPr lang="en-US" b="1" dirty="0"/>
              <a:t>SPEEDOMETER / ODOMETER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2A6668-79B3-4A24-BCBD-74F90870CC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M.A.E. WIJESURIYA</a:t>
            </a:r>
            <a:endParaRPr lang="en-GB" dirty="0"/>
          </a:p>
          <a:p>
            <a:r>
              <a:rPr lang="en-GB" dirty="0" smtClean="0"/>
              <a:t>D/ENG/22/0120</a:t>
            </a:r>
            <a:endParaRPr lang="en-GB" dirty="0"/>
          </a:p>
          <a:p>
            <a:r>
              <a:rPr lang="en-GB" dirty="0"/>
              <a:t>STREAM : ET</a:t>
            </a:r>
          </a:p>
          <a:p>
            <a:r>
              <a:rPr lang="en-GB" dirty="0"/>
              <a:t>Final Presentation of Individual Design Project </a:t>
            </a:r>
            <a:r>
              <a:rPr lang="en-GB" dirty="0" smtClean="0"/>
              <a:t>2024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1AE6CA-D60E-471F-97CF-28D1DA1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FB10-71D8-4068-9393-A3A3F5C9D1FF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163914-B95C-47B7-B101-40822475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Individual Design Project </a:t>
            </a:r>
            <a:r>
              <a:rPr lang="en-US" dirty="0" smtClean="0"/>
              <a:t>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System Design – (Hardware)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57" y="1328524"/>
            <a:ext cx="6454843" cy="51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System Design – (Hardware)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16908"/>
            <a:ext cx="7200900" cy="4450492"/>
          </a:xfrm>
        </p:spPr>
        <p:txBody>
          <a:bodyPr/>
          <a:lstStyle/>
          <a:p>
            <a:r>
              <a:rPr lang="en-US" dirty="0" smtClean="0"/>
              <a:t>The casing for the system was designed in SolidWorks and printed using Cura, to make a case suitable for mounting on a bicycle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01" y="2374364"/>
            <a:ext cx="2685750" cy="32903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68842" y="5728900"/>
            <a:ext cx="268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Isometric View of casing in SolidWorks</a:t>
            </a:r>
            <a:endParaRPr lang="en-US" sz="12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8502" r="18543"/>
          <a:stretch/>
        </p:blipFill>
        <p:spPr>
          <a:xfrm>
            <a:off x="4646452" y="2374364"/>
            <a:ext cx="3962399" cy="3294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4776" y="5728899"/>
            <a:ext cx="268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Casing sliced for 3D printing in Cura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63708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System Design – (Software)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16908"/>
            <a:ext cx="7200900" cy="4450492"/>
          </a:xfrm>
        </p:spPr>
        <p:txBody>
          <a:bodyPr/>
          <a:lstStyle/>
          <a:p>
            <a:r>
              <a:rPr lang="en-US" dirty="0" smtClean="0"/>
              <a:t>Software Used :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IDE </a:t>
            </a:r>
            <a:r>
              <a:rPr lang="en-US" dirty="0"/>
              <a:t>(</a:t>
            </a:r>
            <a:r>
              <a:rPr lang="en-US" dirty="0" smtClean="0"/>
              <a:t>C</a:t>
            </a:r>
            <a:r>
              <a:rPr lang="en-US" dirty="0"/>
              <a:t>)</a:t>
            </a:r>
            <a:r>
              <a:rPr lang="en-US" dirty="0" smtClean="0"/>
              <a:t> – for programming the Uno </a:t>
            </a:r>
          </a:p>
          <a:p>
            <a:pPr lvl="1"/>
            <a:r>
              <a:rPr lang="en-US" dirty="0" smtClean="0"/>
              <a:t>Visual Studio Code – for writing the Python and PHP script files for the server</a:t>
            </a:r>
          </a:p>
          <a:p>
            <a:pPr lvl="1"/>
            <a:r>
              <a:rPr lang="en-US" dirty="0" err="1" smtClean="0"/>
              <a:t>Wordpress</a:t>
            </a:r>
            <a:r>
              <a:rPr lang="en-US" dirty="0" smtClean="0"/>
              <a:t> – for building the server</a:t>
            </a:r>
          </a:p>
          <a:p>
            <a:pPr lvl="1"/>
            <a:r>
              <a:rPr lang="en-US" dirty="0" smtClean="0"/>
              <a:t>Proteus – for visualizing the system layout and simulation</a:t>
            </a:r>
          </a:p>
          <a:p>
            <a:pPr lvl="1"/>
            <a:r>
              <a:rPr lang="en-US" dirty="0" err="1" smtClean="0"/>
              <a:t>Solidworks</a:t>
            </a:r>
            <a:r>
              <a:rPr lang="en-US" dirty="0" smtClean="0"/>
              <a:t> – Casing Design</a:t>
            </a:r>
          </a:p>
          <a:p>
            <a:pPr lvl="1"/>
            <a:r>
              <a:rPr lang="en-US" dirty="0" smtClean="0"/>
              <a:t>Cura – for slicing and 3D printing the designed casing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4930401"/>
            <a:ext cx="1868613" cy="1270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92" y="4996526"/>
            <a:ext cx="2191265" cy="1123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41" y="4877805"/>
            <a:ext cx="1272231" cy="1242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762" y="4877805"/>
            <a:ext cx="1236971" cy="12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1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734096"/>
            <a:ext cx="7200900" cy="513330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JSON – JavaScript Object Notation</a:t>
            </a:r>
          </a:p>
          <a:p>
            <a:pPr lvl="1"/>
            <a:r>
              <a:rPr lang="en-US" sz="2800" dirty="0" smtClean="0"/>
              <a:t>Type of file format used for the interchange of data.</a:t>
            </a:r>
          </a:p>
          <a:p>
            <a:pPr lvl="1"/>
            <a:r>
              <a:rPr lang="en-US" sz="2800" dirty="0" smtClean="0"/>
              <a:t>Commonly stored in attribute-value pairs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PHP – PHP Hypertext Preprocessor</a:t>
            </a:r>
          </a:p>
          <a:p>
            <a:pPr lvl="1"/>
            <a:r>
              <a:rPr lang="en-US" sz="2800" dirty="0" smtClean="0"/>
              <a:t>Used on the server-side usually in order to process data and interact with databases</a:t>
            </a:r>
          </a:p>
          <a:p>
            <a:pPr lvl="1"/>
            <a:r>
              <a:rPr lang="en-US" sz="2800" dirty="0" smtClean="0"/>
              <a:t>Works with web applications</a:t>
            </a:r>
            <a:r>
              <a:rPr lang="en-US" sz="2600" dirty="0"/>
              <a:t>	</a:t>
            </a:r>
            <a:endParaRPr lang="en-US" sz="2800" i="0" dirty="0"/>
          </a:p>
          <a:p>
            <a:pPr lvl="1"/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Individual Design Project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5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System Design – (Software)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16908"/>
            <a:ext cx="7200900" cy="4450492"/>
          </a:xfrm>
        </p:spPr>
        <p:txBody>
          <a:bodyPr/>
          <a:lstStyle/>
          <a:p>
            <a:r>
              <a:rPr lang="en-US" dirty="0" smtClean="0"/>
              <a:t>The main </a:t>
            </a:r>
            <a:r>
              <a:rPr lang="en-US" dirty="0" err="1" smtClean="0"/>
              <a:t>Arduino</a:t>
            </a:r>
            <a:r>
              <a:rPr lang="en-US" dirty="0" smtClean="0"/>
              <a:t> code utilized the </a:t>
            </a:r>
            <a:r>
              <a:rPr lang="en-US" dirty="0" err="1" smtClean="0"/>
              <a:t>TinyGPS</a:t>
            </a:r>
            <a:r>
              <a:rPr lang="en-US" dirty="0" smtClean="0"/>
              <a:t>++ and U8X8 libraries to read the GPS data and drive the displays respectively.</a:t>
            </a:r>
          </a:p>
          <a:p>
            <a:r>
              <a:rPr lang="en-US" dirty="0" smtClean="0"/>
              <a:t>U8X8 library was used to conserve program memory.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60" y="2902808"/>
            <a:ext cx="4988180" cy="335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System Design – (Software)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16908"/>
            <a:ext cx="7200900" cy="4450492"/>
          </a:xfrm>
        </p:spPr>
        <p:txBody>
          <a:bodyPr/>
          <a:lstStyle/>
          <a:p>
            <a:r>
              <a:rPr lang="en-US" dirty="0" smtClean="0"/>
              <a:t>The SIM800L sends HTTPS POST requests to a preconfigured server hosted on a </a:t>
            </a:r>
            <a:r>
              <a:rPr lang="en-US" dirty="0" err="1" smtClean="0"/>
              <a:t>Wordpress</a:t>
            </a:r>
            <a:r>
              <a:rPr lang="en-US" dirty="0" smtClean="0"/>
              <a:t> site. </a:t>
            </a:r>
            <a:endParaRPr lang="en-US" dirty="0"/>
          </a:p>
          <a:p>
            <a:r>
              <a:rPr lang="en-US" dirty="0" smtClean="0"/>
              <a:t>A custom designed PHP script parses the received data and formats it into a </a:t>
            </a:r>
            <a:r>
              <a:rPr lang="en-US" dirty="0" err="1" smtClean="0"/>
              <a:t>GeoJSON</a:t>
            </a:r>
            <a:r>
              <a:rPr lang="en-US" dirty="0" smtClean="0"/>
              <a:t>  file readable by a Map plugin.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1287" b="48773"/>
          <a:stretch/>
        </p:blipFill>
        <p:spPr>
          <a:xfrm>
            <a:off x="1100971" y="3015047"/>
            <a:ext cx="3021183" cy="3031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632" t="51852" r="4017"/>
          <a:stretch/>
        </p:blipFill>
        <p:spPr>
          <a:xfrm>
            <a:off x="4303969" y="3241587"/>
            <a:ext cx="4566161" cy="25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Limitations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276866"/>
            <a:ext cx="7200900" cy="42754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Physical</a:t>
            </a:r>
          </a:p>
          <a:p>
            <a:pPr lvl="1"/>
            <a:r>
              <a:rPr lang="en-US" dirty="0" smtClean="0"/>
              <a:t>The physical switch for the battery pack is located in such a way that switching the device on and off is difficult.</a:t>
            </a:r>
          </a:p>
          <a:p>
            <a:pPr lvl="1"/>
            <a:r>
              <a:rPr lang="en-US" dirty="0" smtClean="0"/>
              <a:t>Casing has issues due to 3D printing limitations</a:t>
            </a:r>
          </a:p>
          <a:p>
            <a:pPr lvl="1"/>
            <a:r>
              <a:rPr lang="en-US" dirty="0" smtClean="0"/>
              <a:t>Battery Pack and </a:t>
            </a:r>
            <a:r>
              <a:rPr lang="en-US" dirty="0" err="1" smtClean="0"/>
              <a:t>Arduino</a:t>
            </a:r>
            <a:r>
              <a:rPr lang="en-US" dirty="0"/>
              <a:t> </a:t>
            </a:r>
            <a:r>
              <a:rPr lang="en-US" dirty="0" smtClean="0"/>
              <a:t>take up physical space that could be minimized in an actual product (possibly </a:t>
            </a:r>
            <a:r>
              <a:rPr lang="en-US" dirty="0" err="1" smtClean="0"/>
              <a:t>LiPo</a:t>
            </a:r>
            <a:r>
              <a:rPr lang="en-US" dirty="0" smtClean="0"/>
              <a:t>/</a:t>
            </a:r>
            <a:r>
              <a:rPr lang="en-US" dirty="0" err="1" smtClean="0"/>
              <a:t>ATMega</a:t>
            </a:r>
            <a:r>
              <a:rPr lang="en-US" dirty="0" smtClean="0"/>
              <a:t> microcontroller)</a:t>
            </a:r>
          </a:p>
          <a:p>
            <a:pPr lvl="1"/>
            <a:r>
              <a:rPr lang="en-US" dirty="0" smtClean="0"/>
              <a:t>Screen has no protection from outside</a:t>
            </a:r>
          </a:p>
          <a:p>
            <a:r>
              <a:rPr lang="en-US" dirty="0" smtClean="0"/>
              <a:t>Software </a:t>
            </a:r>
          </a:p>
          <a:p>
            <a:pPr lvl="1"/>
            <a:r>
              <a:rPr lang="en-US" dirty="0" smtClean="0"/>
              <a:t>Server hosting can be faulty at times</a:t>
            </a:r>
          </a:p>
          <a:p>
            <a:pPr lvl="1"/>
            <a:r>
              <a:rPr lang="en-US" dirty="0" smtClean="0"/>
              <a:t>SIM800L HTTPS connections fail 50% of the time</a:t>
            </a:r>
          </a:p>
          <a:p>
            <a:pPr lvl="1"/>
            <a:r>
              <a:rPr lang="en-US" dirty="0" smtClean="0"/>
              <a:t>NMEA speed variable can contain jitter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Product Outcome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16908"/>
            <a:ext cx="7200900" cy="4450492"/>
          </a:xfrm>
        </p:spPr>
        <p:txBody>
          <a:bodyPr/>
          <a:lstStyle/>
          <a:p>
            <a:r>
              <a:rPr lang="en-US" i="1" dirty="0" smtClean="0"/>
              <a:t>The website of the tracker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92" r="5829"/>
          <a:stretch/>
        </p:blipFill>
        <p:spPr>
          <a:xfrm>
            <a:off x="1042987" y="1794228"/>
            <a:ext cx="6862119" cy="3916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30" y="4310146"/>
            <a:ext cx="2143240" cy="21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4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Product Outcome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16908"/>
            <a:ext cx="7200900" cy="4450492"/>
          </a:xfrm>
        </p:spPr>
        <p:txBody>
          <a:bodyPr/>
          <a:lstStyle/>
          <a:p>
            <a:r>
              <a:rPr lang="en-US" dirty="0" smtClean="0"/>
              <a:t>Positive </a:t>
            </a:r>
            <a:r>
              <a:rPr lang="en-US" dirty="0"/>
              <a:t>Effects of the Product:</a:t>
            </a:r>
          </a:p>
          <a:p>
            <a:pPr lvl="1"/>
            <a:r>
              <a:rPr lang="en-US" dirty="0"/>
              <a:t>Provides motivation and encouragement for cyclists</a:t>
            </a:r>
          </a:p>
          <a:p>
            <a:pPr lvl="1"/>
            <a:r>
              <a:rPr lang="en-US" dirty="0"/>
              <a:t>Makes GPS based cycle tracking more accessible to those with budget constraints</a:t>
            </a:r>
          </a:p>
          <a:p>
            <a:pPr lvl="1"/>
            <a:r>
              <a:rPr lang="en-US" dirty="0"/>
              <a:t>Increased Safety Awareness</a:t>
            </a:r>
          </a:p>
          <a:p>
            <a:r>
              <a:rPr lang="en-US" dirty="0" smtClean="0"/>
              <a:t>Negative Effects of the Product:</a:t>
            </a:r>
          </a:p>
          <a:p>
            <a:pPr lvl="1"/>
            <a:r>
              <a:rPr lang="en-US" dirty="0" smtClean="0"/>
              <a:t>Could pose a potential distraction to cyclists</a:t>
            </a:r>
          </a:p>
          <a:p>
            <a:pPr lvl="1"/>
            <a:r>
              <a:rPr lang="en-US" dirty="0" smtClean="0"/>
              <a:t>Data privacy issues, as cyclists location Data is being collected</a:t>
            </a:r>
            <a:endParaRPr lang="en-US" dirty="0"/>
          </a:p>
          <a:p>
            <a:pPr marL="530352" lvl="1" indent="0">
              <a:buNone/>
            </a:pP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In total, the product is about 70% complete, considering the various design factors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Product Outcome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845276"/>
            <a:ext cx="7200900" cy="4458730"/>
          </a:xfrm>
        </p:spPr>
        <p:txBody>
          <a:bodyPr/>
          <a:lstStyle/>
          <a:p>
            <a:r>
              <a:rPr lang="en-US" dirty="0" smtClean="0"/>
              <a:t>Proposed Applications</a:t>
            </a:r>
          </a:p>
          <a:p>
            <a:pPr lvl="1"/>
            <a:r>
              <a:rPr lang="en-US" dirty="0" smtClean="0"/>
              <a:t>If mass manufactured, this device could be a simple, cost-effective method of tracking cycling data with GPS </a:t>
            </a:r>
          </a:p>
          <a:p>
            <a:pPr lvl="1"/>
            <a:r>
              <a:rPr lang="en-US" dirty="0" smtClean="0"/>
              <a:t>Useful for hobby cyclists or fitness enthusiasts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Product Outcome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9" b="33453"/>
          <a:stretch/>
        </p:blipFill>
        <p:spPr>
          <a:xfrm>
            <a:off x="1042987" y="1428750"/>
            <a:ext cx="3229753" cy="23753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" t="26152" r="334" b="5926"/>
          <a:stretch/>
        </p:blipFill>
        <p:spPr>
          <a:xfrm>
            <a:off x="4780240" y="1428750"/>
            <a:ext cx="3859306" cy="4649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9" b="18122"/>
          <a:stretch/>
        </p:blipFill>
        <p:spPr>
          <a:xfrm>
            <a:off x="2170173" y="3937467"/>
            <a:ext cx="2496404" cy="23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91049"/>
            <a:ext cx="7200900" cy="3880021"/>
          </a:xfrm>
        </p:spPr>
        <p:txBody>
          <a:bodyPr/>
          <a:lstStyle/>
          <a:p>
            <a:r>
              <a:rPr lang="en-US" dirty="0" smtClean="0"/>
              <a:t>In conclusion, this project has granted invaluable insight into the effort involved in conceptualizing, designing, deploying, and testing an electronic device. Topics such as </a:t>
            </a:r>
          </a:p>
          <a:p>
            <a:pPr lvl="1"/>
            <a:r>
              <a:rPr lang="en-US" dirty="0" smtClean="0"/>
              <a:t>GPS systems </a:t>
            </a:r>
          </a:p>
          <a:p>
            <a:pPr lvl="1"/>
            <a:r>
              <a:rPr lang="en-US" dirty="0" smtClean="0"/>
              <a:t>Packet Data/ GPRS connections</a:t>
            </a:r>
          </a:p>
          <a:p>
            <a:pPr lvl="1"/>
            <a:r>
              <a:rPr lang="en-US" dirty="0" smtClean="0"/>
              <a:t>OLED and other forms of displays</a:t>
            </a:r>
          </a:p>
          <a:p>
            <a:pPr lvl="1"/>
            <a:r>
              <a:rPr lang="en-US" dirty="0" smtClean="0"/>
              <a:t>PHP and </a:t>
            </a:r>
            <a:r>
              <a:rPr lang="en-US" dirty="0" err="1" smtClean="0"/>
              <a:t>Javascript</a:t>
            </a:r>
            <a:r>
              <a:rPr lang="en-US" dirty="0" smtClean="0"/>
              <a:t> server based scripts and programming</a:t>
            </a:r>
          </a:p>
          <a:p>
            <a:pPr lvl="1"/>
            <a:r>
              <a:rPr lang="en-US" dirty="0" smtClean="0"/>
              <a:t>3D modelling and printing</a:t>
            </a:r>
          </a:p>
          <a:p>
            <a:pPr marL="530352" lvl="1" indent="0">
              <a:buNone/>
            </a:pPr>
            <a:r>
              <a:rPr lang="en-US" i="0" dirty="0" smtClean="0"/>
              <a:t>were all explored over the course of this project</a:t>
            </a:r>
          </a:p>
          <a:p>
            <a:pPr marL="530352" lvl="1" indent="0">
              <a:buNone/>
            </a:pPr>
            <a:endParaRPr lang="en-US" i="0" dirty="0"/>
          </a:p>
          <a:p>
            <a:pPr marL="530352" lvl="1" indent="0">
              <a:buNone/>
            </a:pPr>
            <a:endParaRPr lang="en-US" i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Future Improvements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49859"/>
            <a:ext cx="7200900" cy="4417541"/>
          </a:xfrm>
        </p:spPr>
        <p:txBody>
          <a:bodyPr/>
          <a:lstStyle/>
          <a:p>
            <a:r>
              <a:rPr lang="en-US" dirty="0" smtClean="0"/>
              <a:t>Adding a proper physical switch to the casing</a:t>
            </a:r>
          </a:p>
          <a:p>
            <a:r>
              <a:rPr lang="en-US" dirty="0" smtClean="0"/>
              <a:t>Reducing physical size by switching from </a:t>
            </a:r>
            <a:r>
              <a:rPr lang="en-US" dirty="0" err="1" smtClean="0"/>
              <a:t>Arduino</a:t>
            </a:r>
            <a:r>
              <a:rPr lang="en-US" dirty="0" smtClean="0"/>
              <a:t> to a small microcontroller + PCB</a:t>
            </a:r>
          </a:p>
          <a:p>
            <a:r>
              <a:rPr lang="en-US" dirty="0" smtClean="0"/>
              <a:t>Integration with other fitness apps/ trackers such as </a:t>
            </a:r>
            <a:r>
              <a:rPr lang="en-US" dirty="0" err="1" smtClean="0"/>
              <a:t>Strava</a:t>
            </a:r>
            <a:r>
              <a:rPr lang="en-US" dirty="0" smtClean="0"/>
              <a:t>, Google Fit, etc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B4A0238-0D79-454A-BE31-25233D39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1"/>
            <a:ext cx="7200900" cy="822960"/>
          </a:xfrm>
        </p:spPr>
        <p:txBody>
          <a:bodyPr/>
          <a:lstStyle/>
          <a:p>
            <a:r>
              <a:rPr lang="en-GB" dirty="0">
                <a:latin typeface="Century" panose="02040604050505020304" pitchFamily="18" charset="0"/>
              </a:rPr>
              <a:t>REFERENCES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3445047F-FFE1-4C09-8C18-E3410269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425147"/>
            <a:ext cx="7200900" cy="4442254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[1] S. Sport, “BC 8.0 WL,” SIGMA SPORT, https://sigmasport.com/product/bc-8-0-wl/ (accessed Apr. 1, 2024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[2]</a:t>
            </a:r>
            <a:r>
              <a:rPr lang="en-US" sz="1600" dirty="0"/>
              <a:t> </a:t>
            </a:r>
            <a:r>
              <a:rPr lang="en-US" sz="1600" dirty="0" smtClean="0"/>
              <a:t>G</a:t>
            </a:r>
            <a:r>
              <a:rPr lang="en-US" sz="1600" dirty="0"/>
              <a:t>. Ltd. or its subsidiaries, “Garmin EDGE® 530: Cycling computer with Performance Insights,” Garmin, https://www.garmin.com/en-US/p/621224 (accessed Apr. 1, 2024). </a:t>
            </a:r>
            <a:endParaRPr lang="en-US" sz="1600" dirty="0" smtClean="0"/>
          </a:p>
          <a:p>
            <a:r>
              <a:rPr lang="en-US" sz="1600" dirty="0" smtClean="0"/>
              <a:t>[3]</a:t>
            </a:r>
            <a:r>
              <a:rPr lang="en-US" sz="1600" dirty="0"/>
              <a:t> </a:t>
            </a:r>
            <a:r>
              <a:rPr lang="en-US" sz="1600" dirty="0" err="1" smtClean="0"/>
              <a:t>Arduino</a:t>
            </a:r>
            <a:r>
              <a:rPr lang="en-US" sz="1600" dirty="0"/>
              <a:t>, “Uno R3,” Getting Started with </a:t>
            </a:r>
            <a:r>
              <a:rPr lang="en-US" sz="1600" dirty="0" err="1"/>
              <a:t>Arduino</a:t>
            </a:r>
            <a:r>
              <a:rPr lang="en-US" sz="1600" dirty="0"/>
              <a:t> Uno, https://www.arduino.cc/en/Guide/ArduinoUno (accessed Apr. 1, 2024). </a:t>
            </a:r>
            <a:endParaRPr lang="en-US" sz="1600" dirty="0" smtClean="0"/>
          </a:p>
          <a:p>
            <a:r>
              <a:rPr lang="en-US" sz="1600" dirty="0" smtClean="0"/>
              <a:t>[4]</a:t>
            </a:r>
            <a:r>
              <a:rPr lang="en-US" sz="1600" dirty="0"/>
              <a:t> </a:t>
            </a:r>
            <a:r>
              <a:rPr lang="en-US" sz="1600" dirty="0" err="1" smtClean="0"/>
              <a:t>Masterfalcon</a:t>
            </a:r>
            <a:r>
              <a:rPr lang="en-US" sz="1600" dirty="0"/>
              <a:t>, “How to connect neo 6M GPS module?,” </a:t>
            </a:r>
            <a:r>
              <a:rPr lang="en-US" sz="1600" dirty="0" err="1"/>
              <a:t>Arduino</a:t>
            </a:r>
            <a:r>
              <a:rPr lang="en-US" sz="1600" dirty="0"/>
              <a:t> Forum, https://forum.arduino.cc/t/how-to-connect-neo-6m-gps-module/939321 (accessed Apr. 1, 2024</a:t>
            </a:r>
            <a:r>
              <a:rPr lang="en-US" sz="1600" dirty="0" smtClean="0"/>
              <a:t>).</a:t>
            </a:r>
          </a:p>
          <a:p>
            <a:r>
              <a:rPr lang="en-US" sz="1600" dirty="0" smtClean="0"/>
              <a:t>[5] tronic.lk</a:t>
            </a:r>
            <a:r>
              <a:rPr lang="en-US" sz="1600" dirty="0"/>
              <a:t>, “MD0147 - SIM800L Quad-band GSM GPRS module with Antenna V2.2 5V for </a:t>
            </a:r>
            <a:r>
              <a:rPr lang="en-US" sz="1600" dirty="0" err="1"/>
              <a:t>Arduino</a:t>
            </a:r>
            <a:r>
              <a:rPr lang="en-US" sz="1600" dirty="0"/>
              <a:t>,” TRONIC.LK, https://tronic.lk/product/sim800l-quad-band-gsm-gprs-module-with-antenna-v2-2-5v- (accessed Apr. 1, 2024). </a:t>
            </a:r>
          </a:p>
          <a:p>
            <a:r>
              <a:rPr lang="en-US" sz="1600" dirty="0" smtClean="0"/>
              <a:t> [6]Amazon</a:t>
            </a:r>
            <a:r>
              <a:rPr lang="en-US" sz="1600" dirty="0"/>
              <a:t>, “Amazon.com: </a:t>
            </a:r>
            <a:r>
              <a:rPr lang="en-US" sz="1600" dirty="0" err="1"/>
              <a:t>Diymore</a:t>
            </a:r>
            <a:r>
              <a:rPr lang="en-US" sz="1600" dirty="0"/>
              <a:t> 1865O battery holder double li-ion V8 battery ...,” </a:t>
            </a:r>
            <a:r>
              <a:rPr lang="en-US" sz="1600" dirty="0" err="1"/>
              <a:t>diymore</a:t>
            </a:r>
            <a:r>
              <a:rPr lang="en-US" sz="1600" dirty="0"/>
              <a:t> 1865O Battery Holder V8, https://www.amazon.com/Diymore-Lithium-Battery-Charging-Arduino/dp/B07SZKNST4 (accessed Apr. 1, 2024).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9E9239-FC8F-47A8-ACD6-57998684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D294-8DCA-429B-AB55-5FE14F61C6C3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600DBA4-6D27-46E5-A752-224C2D57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Individual Design Project </a:t>
            </a:r>
            <a:r>
              <a:rPr lang="en-US" dirty="0" smtClean="0"/>
              <a:t>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B4A0238-0D79-454A-BE31-25233D39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1"/>
            <a:ext cx="7200900" cy="822960"/>
          </a:xfrm>
        </p:spPr>
        <p:txBody>
          <a:bodyPr/>
          <a:lstStyle/>
          <a:p>
            <a:r>
              <a:rPr lang="en-GB" dirty="0">
                <a:latin typeface="Century" panose="02040604050505020304" pitchFamily="18" charset="0"/>
              </a:rPr>
              <a:t>REFERENCES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3445047F-FFE1-4C09-8C18-E3410269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425147"/>
            <a:ext cx="7200900" cy="4442254"/>
          </a:xfrm>
        </p:spPr>
        <p:txBody>
          <a:bodyPr>
            <a:normAutofit/>
          </a:bodyPr>
          <a:lstStyle/>
          <a:p>
            <a:r>
              <a:rPr lang="en-US" sz="1600" dirty="0" smtClean="0"/>
              <a:t>[7] </a:t>
            </a:r>
            <a:r>
              <a:rPr lang="en-US" sz="1600" dirty="0" err="1" smtClean="0"/>
              <a:t>AZDelivery</a:t>
            </a:r>
            <a:r>
              <a:rPr lang="en-US" sz="1600" dirty="0"/>
              <a:t>, “0.96 inch OLED SSD1306 display I2C 128 x 64 pixels compatible with </a:t>
            </a:r>
            <a:r>
              <a:rPr lang="en-US" sz="1600" dirty="0" err="1"/>
              <a:t>Arduino</a:t>
            </a:r>
            <a:r>
              <a:rPr lang="en-US" sz="1600" dirty="0"/>
              <a:t> and Raspberry Pi,” AZ, https://www.az-delivery.de/en/products/0-96zolldisplay (accessed Apr. 1, 2024). </a:t>
            </a:r>
            <a:endParaRPr lang="en-US" sz="1600" dirty="0" smtClean="0"/>
          </a:p>
          <a:p>
            <a:r>
              <a:rPr lang="en-US" sz="1600" dirty="0" smtClean="0"/>
              <a:t>[8]</a:t>
            </a:r>
            <a:r>
              <a:rPr lang="en-US" sz="1600" dirty="0"/>
              <a:t> </a:t>
            </a:r>
            <a:r>
              <a:rPr lang="en-US" sz="1600" dirty="0" smtClean="0"/>
              <a:t>tronic.lk</a:t>
            </a:r>
            <a:r>
              <a:rPr lang="en-US" sz="1600" dirty="0"/>
              <a:t>, “MD0306 - XL6009 3-32V to 5-35V 4A DC to DC adjustable step-up Boost Power Supply Module,” TRONIC.LK, https://tronic.lk/product/xl6009-3-32v-to-5-35v-4a-dc-to-dc-adjustable-step-up-bo (accessed Apr. 1, 2024). </a:t>
            </a:r>
            <a:endParaRPr lang="en-US" sz="1600" dirty="0" smtClean="0"/>
          </a:p>
          <a:p>
            <a:r>
              <a:rPr lang="en-US" sz="1600" dirty="0" smtClean="0"/>
              <a:t>[9] tronic.lk</a:t>
            </a:r>
            <a:r>
              <a:rPr lang="en-US" sz="1600" dirty="0"/>
              <a:t>, “MD0067 - 4-channel 3.3V 5V Bi-Directional Logic Level Shifter Module,” TRONIC.LK, https://tronic.lk/product/4-channel-3-3v-5v-bi-directional-logic-level-shifter-mo (accessed Apr. 1, 2024).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9E9239-FC8F-47A8-ACD6-57998684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D294-8DCA-429B-AB55-5FE14F61C6C3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600DBA4-6D27-46E5-A752-224C2D57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Individual Design Project </a:t>
            </a:r>
            <a:r>
              <a:rPr lang="en-US" dirty="0" smtClean="0"/>
              <a:t>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Product Outcome</a:t>
            </a:r>
            <a:endParaRPr lang="en-US" sz="4000" dirty="0"/>
          </a:p>
        </p:txBody>
      </p:sp>
      <p:pic>
        <p:nvPicPr>
          <p:cNvPr id="6" name="VID_20240402_09591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783" t="-88" r="12221"/>
          <a:stretch/>
        </p:blipFill>
        <p:spPr>
          <a:xfrm rot="5400000">
            <a:off x="121893" y="1777464"/>
            <a:ext cx="4752304" cy="405487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  <p:pic>
        <p:nvPicPr>
          <p:cNvPr id="7" name="VID_20240402_10011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33052" r="7652"/>
          <a:stretch/>
        </p:blipFill>
        <p:spPr>
          <a:xfrm rot="5400000">
            <a:off x="4513750" y="1550806"/>
            <a:ext cx="4752304" cy="450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Selected Product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75719"/>
            <a:ext cx="7200900" cy="4491681"/>
          </a:xfrm>
        </p:spPr>
        <p:txBody>
          <a:bodyPr/>
          <a:lstStyle/>
          <a:p>
            <a:r>
              <a:rPr lang="en-US" dirty="0" smtClean="0"/>
              <a:t>Bicycle Speedometer/ Cyclocomputer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6" y="2972358"/>
            <a:ext cx="9144000" cy="2416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1059" y="5388987"/>
            <a:ext cx="2990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smtClean="0">
                <a:solidFill>
                  <a:schemeClr val="bg1">
                    <a:lumMod val="65000"/>
                  </a:schemeClr>
                </a:solidFill>
              </a:rPr>
              <a:t>The Sigma BC 8.0 WL Cyclocomputer[1]</a:t>
            </a:r>
            <a:endParaRPr lang="en-US" sz="11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0431" y="1956862"/>
            <a:ext cx="70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As an aid when cycling for leisure and transportation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18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Product Survey Results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2987" y="1428750"/>
            <a:ext cx="423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Primarily 2 types of Cyclocomputers: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4" y="2171700"/>
            <a:ext cx="3949410" cy="2430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2107" y="4786184"/>
            <a:ext cx="308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en-US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Budget” Hall-Effect sensor cyclocomputers</a:t>
            </a:r>
          </a:p>
          <a:p>
            <a:endParaRPr lang="en-US" sz="1200" i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Inexpensive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Utilize Hall-Effect sensors for measurement</a:t>
            </a:r>
            <a:endParaRPr lang="en-US" sz="12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17" y="2262692"/>
            <a:ext cx="2226483" cy="2490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95331" y="4761470"/>
            <a:ext cx="308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“High-End” GPS based Cyclocomputers</a:t>
            </a:r>
          </a:p>
          <a:p>
            <a:endParaRPr lang="en-US" sz="12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Expensive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GPS data for measurement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Targeted at professional cyclists</a:t>
            </a:r>
            <a:endParaRPr lang="en-US" sz="12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3050" y="2375326"/>
            <a:ext cx="52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[2]</a:t>
            </a:r>
          </a:p>
          <a:p>
            <a:endParaRPr 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4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and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491049"/>
            <a:ext cx="7200900" cy="4376351"/>
          </a:xfrm>
        </p:spPr>
        <p:txBody>
          <a:bodyPr/>
          <a:lstStyle/>
          <a:p>
            <a:r>
              <a:rPr lang="en-US" dirty="0"/>
              <a:t>Objective – To design, develop, and implement a GPS-based cyclocomputer utilizing low-cost components, offering real-time speed and distance tracking to the user, as well as server-based route mapping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Aim </a:t>
            </a:r>
            <a:r>
              <a:rPr lang="en-US" dirty="0" smtClean="0"/>
              <a:t>- To </a:t>
            </a:r>
            <a:r>
              <a:rPr lang="en-US" dirty="0"/>
              <a:t>empower cyclists with a low-cost device that provides real-time performance data and route visualization for better training and exploration, encouraging eco-friendly, healthier transportation.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  <p:pic>
        <p:nvPicPr>
          <p:cNvPr id="6" name="mixkit-animation-of-a-cyclist-moving-fast-99584-medi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6856" y="4354077"/>
            <a:ext cx="2854993" cy="1791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43" y="4354077"/>
            <a:ext cx="2702197" cy="18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4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Assumptions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56951"/>
            <a:ext cx="7200900" cy="4310449"/>
          </a:xfrm>
        </p:spPr>
        <p:txBody>
          <a:bodyPr/>
          <a:lstStyle/>
          <a:p>
            <a:r>
              <a:rPr lang="en-US" dirty="0" smtClean="0"/>
              <a:t>Cyclists are in need of a method by which to track their cycling data and visualize their routes</a:t>
            </a:r>
          </a:p>
          <a:p>
            <a:r>
              <a:rPr lang="en-US" dirty="0" smtClean="0"/>
              <a:t>The average cyclist would prefer to not risk damage to his smartphone by mounting it to their bicycle and utilizing it for cyclocomputer monitoring</a:t>
            </a:r>
          </a:p>
          <a:p>
            <a:r>
              <a:rPr lang="en-US" dirty="0" smtClean="0"/>
              <a:t>The components used to build this are readily available, inexpensive, and accessible to the everyday user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2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System Design – (Hardware)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51005"/>
            <a:ext cx="7200900" cy="4516395"/>
          </a:xfrm>
        </p:spPr>
        <p:txBody>
          <a:bodyPr/>
          <a:lstStyle/>
          <a:p>
            <a:r>
              <a:rPr lang="en-US" dirty="0" smtClean="0"/>
              <a:t>The final list of components included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Uno Rev3 Microcontroller board</a:t>
            </a:r>
          </a:p>
          <a:p>
            <a:pPr lvl="1"/>
            <a:r>
              <a:rPr lang="en-US" dirty="0" smtClean="0"/>
              <a:t>NEO 6M GPS module with antenna</a:t>
            </a:r>
          </a:p>
          <a:p>
            <a:pPr lvl="1"/>
            <a:r>
              <a:rPr lang="en-US" dirty="0" smtClean="0"/>
              <a:t>SIM800L GSM/GPRS module with antenna</a:t>
            </a:r>
          </a:p>
          <a:p>
            <a:pPr lvl="1"/>
            <a:r>
              <a:rPr lang="en-US" dirty="0" smtClean="0"/>
              <a:t>18650 Battery Supply Module V8 5V/3A</a:t>
            </a:r>
          </a:p>
          <a:p>
            <a:pPr lvl="1"/>
            <a:r>
              <a:rPr lang="en-US" dirty="0" smtClean="0"/>
              <a:t>2 x SSD1306 0.96” 128x64 OLED Displays</a:t>
            </a:r>
          </a:p>
          <a:p>
            <a:pPr lvl="1"/>
            <a:r>
              <a:rPr lang="en-US" dirty="0"/>
              <a:t>DC to DC Adjustable Step-Up </a:t>
            </a:r>
            <a:r>
              <a:rPr lang="en-US" dirty="0" smtClean="0"/>
              <a:t>Power </a:t>
            </a:r>
            <a:r>
              <a:rPr lang="en-US" dirty="0"/>
              <a:t>Supply </a:t>
            </a:r>
            <a:r>
              <a:rPr lang="en-US" dirty="0" smtClean="0"/>
              <a:t>Module</a:t>
            </a:r>
          </a:p>
          <a:p>
            <a:pPr lvl="1"/>
            <a:r>
              <a:rPr lang="en-US" dirty="0"/>
              <a:t>4-Channel 3.3V 5V Bi-Directional Logic Level Shifter Module </a:t>
            </a:r>
            <a:endParaRPr lang="en-US" dirty="0" smtClean="0"/>
          </a:p>
          <a:p>
            <a:pPr lvl="1"/>
            <a:r>
              <a:rPr lang="en-US" dirty="0" smtClean="0"/>
              <a:t>3D printed casing (PLA) with bicycle mounts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System Design – (Hardware)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B08B7-472B-4E11-9625-1C7F7415D558}" type="datetime1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Individual Design Project 2024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5366">
            <a:off x="1077126" y="1091846"/>
            <a:ext cx="2500154" cy="2159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9830" y="3056238"/>
            <a:ext cx="203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 smtClean="0"/>
              <a:t>Arduino</a:t>
            </a:r>
            <a:r>
              <a:rPr lang="en-US" sz="1200" i="1" dirty="0" smtClean="0"/>
              <a:t> Uno Rev3 [3]</a:t>
            </a:r>
            <a:endParaRPr lang="en-US" sz="12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-702" r="12609" b="702"/>
          <a:stretch/>
        </p:blipFill>
        <p:spPr>
          <a:xfrm>
            <a:off x="3921073" y="1428750"/>
            <a:ext cx="1968981" cy="15121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8190" y="3062932"/>
            <a:ext cx="203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NEO 6M GPS Module w/ antenna [4]</a:t>
            </a:r>
            <a:endParaRPr lang="en-US" sz="12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2" b="19351"/>
          <a:stretch/>
        </p:blipFill>
        <p:spPr>
          <a:xfrm>
            <a:off x="6490249" y="1488502"/>
            <a:ext cx="2292178" cy="13926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18965" y="3056238"/>
            <a:ext cx="203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SIM800L GSM/GPRS Module w/ antenna [5]</a:t>
            </a:r>
            <a:endParaRPr lang="en-US" sz="12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0" b="10030"/>
          <a:stretch/>
        </p:blipFill>
        <p:spPr>
          <a:xfrm>
            <a:off x="1178024" y="3584795"/>
            <a:ext cx="2298357" cy="23052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9829" y="6031677"/>
            <a:ext cx="203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18650 battery holder V8 [6]</a:t>
            </a:r>
            <a:endParaRPr lang="en-US" sz="12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90" y="3561661"/>
            <a:ext cx="1190368" cy="11903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614" y="4745746"/>
            <a:ext cx="1200182" cy="12001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66001" y="6015418"/>
            <a:ext cx="203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SSD1306 OLED Display [7]</a:t>
            </a:r>
            <a:endParaRPr lang="en-US" sz="1200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54" y="4986212"/>
            <a:ext cx="1306205" cy="13062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09254" y="5299597"/>
            <a:ext cx="203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4- channel 3.3V 5V Bi-Directional Logic Level Shifter [9]</a:t>
            </a:r>
            <a:endParaRPr lang="en-US" sz="1200" i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5" b="24576"/>
          <a:stretch/>
        </p:blipFill>
        <p:spPr>
          <a:xfrm>
            <a:off x="5556707" y="3776309"/>
            <a:ext cx="1639552" cy="8402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196259" y="3831853"/>
            <a:ext cx="1787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DC to DC Adjustable Step-Up Power Supply Module</a:t>
            </a:r>
            <a:endParaRPr lang="en-US" sz="1200" dirty="0"/>
          </a:p>
          <a:p>
            <a:pPr algn="ctr"/>
            <a:r>
              <a:rPr lang="en-US" sz="1200" i="1" dirty="0" smtClean="0"/>
              <a:t>[</a:t>
            </a:r>
            <a:r>
              <a:rPr lang="en-US" sz="1200" i="1" dirty="0"/>
              <a:t>8</a:t>
            </a:r>
            <a:r>
              <a:rPr lang="en-US" sz="1200" i="1" dirty="0" smtClean="0"/>
              <a:t>]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2121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1709</TotalTime>
  <Words>1277</Words>
  <Application>Microsoft Office PowerPoint</Application>
  <PresentationFormat>On-screen Show (4:3)</PresentationFormat>
  <Paragraphs>178</Paragraphs>
  <Slides>23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</vt:lpstr>
      <vt:lpstr>Franklin Gothic Book</vt:lpstr>
      <vt:lpstr>Times New Roman</vt:lpstr>
      <vt:lpstr>Crop</vt:lpstr>
      <vt:lpstr>PORTABLE GPS-BASED BICYCLE SPEEDOMETER / ODOMETER</vt:lpstr>
      <vt:lpstr>Product Outcome</vt:lpstr>
      <vt:lpstr>Product Outcome</vt:lpstr>
      <vt:lpstr>Selected Product</vt:lpstr>
      <vt:lpstr>Product Survey Results</vt:lpstr>
      <vt:lpstr>Objectives and Aims</vt:lpstr>
      <vt:lpstr>Assumptions</vt:lpstr>
      <vt:lpstr>System Design – (Hardware)</vt:lpstr>
      <vt:lpstr>System Design – (Hardware)</vt:lpstr>
      <vt:lpstr>System Design – (Hardware)</vt:lpstr>
      <vt:lpstr>System Design – (Hardware)</vt:lpstr>
      <vt:lpstr>System Design – (Software)</vt:lpstr>
      <vt:lpstr>PowerPoint Presentation</vt:lpstr>
      <vt:lpstr>System Design – (Software)</vt:lpstr>
      <vt:lpstr>System Design – (Software)</vt:lpstr>
      <vt:lpstr>Limitations</vt:lpstr>
      <vt:lpstr>Product Outcome</vt:lpstr>
      <vt:lpstr>Product Outcome</vt:lpstr>
      <vt:lpstr>Product Outcome</vt:lpstr>
      <vt:lpstr>Conclusion</vt:lpstr>
      <vt:lpstr>Future Improvements</vt:lpstr>
      <vt:lpstr>REFERENCES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sanika wijayasekara</dc:creator>
  <cp:lastModifiedBy>Marc</cp:lastModifiedBy>
  <cp:revision>82</cp:revision>
  <dcterms:created xsi:type="dcterms:W3CDTF">2019-11-25T10:43:54Z</dcterms:created>
  <dcterms:modified xsi:type="dcterms:W3CDTF">2024-06-06T09:47:19Z</dcterms:modified>
</cp:coreProperties>
</file>